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7" r:id="rId3"/>
    <p:sldId id="262" r:id="rId4"/>
    <p:sldId id="258" r:id="rId5"/>
    <p:sldId id="263" r:id="rId6"/>
    <p:sldId id="265" r:id="rId7"/>
    <p:sldId id="261" r:id="rId8"/>
    <p:sldId id="264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4660"/>
  </p:normalViewPr>
  <p:slideViewPr>
    <p:cSldViewPr>
      <p:cViewPr varScale="1">
        <p:scale>
          <a:sx n="69" d="100"/>
          <a:sy n="69" d="100"/>
        </p:scale>
        <p:origin x="-138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41F773-C5C2-41DD-955D-70A04CBD2C98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C7C41B-1E1D-4294-ADB1-C3A747ED6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740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2426" y="2895600"/>
            <a:ext cx="4572000" cy="1368798"/>
          </a:xfrm>
        </p:spPr>
        <p:txBody>
          <a:bodyPr>
            <a:normAutofit/>
          </a:bodyPr>
          <a:lstStyle>
            <a:lvl1pPr marL="0" indent="0" algn="l">
              <a:buNone/>
              <a:defRPr sz="2000" b="0" i="1" cap="none" spc="12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0" y="4743451"/>
            <a:ext cx="9144000" cy="21145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4714875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52426" y="457200"/>
            <a:ext cx="7680960" cy="2438399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defRPr kumimoji="0" lang="en-US" sz="6000" b="1" i="0" u="none" strike="noStrike" kern="1200" cap="none" spc="0" normalizeH="0" baseline="0" noProof="0" smtClean="0">
                <a:ln>
                  <a:noFill/>
                </a:ln>
                <a:gradFill>
                  <a:gsLst>
                    <a:gs pos="0">
                      <a:schemeClr val="tx1">
                        <a:alpha val="92000"/>
                      </a:schemeClr>
                    </a:gs>
                    <a:gs pos="45000">
                      <a:schemeClr val="tx1">
                        <a:alpha val="51000"/>
                      </a:schemeClr>
                    </a:gs>
                    <a:gs pos="100000">
                      <a:schemeClr val="tx1"/>
                    </a:gs>
                  </a:gsLst>
                  <a:lin ang="3600000" scaled="0"/>
                </a:gra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7680960" cy="4724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352426" y="4003302"/>
            <a:ext cx="4572000" cy="1178298"/>
          </a:xfrm>
        </p:spPr>
        <p:txBody>
          <a:bodyPr>
            <a:normAutofit/>
          </a:bodyPr>
          <a:lstStyle>
            <a:lvl1pPr marL="0" indent="0" algn="l">
              <a:buNone/>
              <a:defRPr sz="2000" b="0" i="1" cap="none" spc="12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0" cy="18288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-4439" y="182880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4366" y="1990078"/>
            <a:ext cx="8439912" cy="1984248"/>
          </a:xfrm>
        </p:spPr>
        <p:txBody>
          <a:bodyPr>
            <a:noAutofit/>
          </a:bodyPr>
          <a:lstStyle>
            <a:lvl1pPr>
              <a:defRPr kumimoji="0" lang="en-US" sz="6000" b="1" i="0" u="none" strike="noStrike" kern="1200" cap="none" spc="0" normalizeH="0" baseline="0" noProof="0" dirty="0" smtClean="0">
                <a:ln>
                  <a:noFill/>
                </a:ln>
                <a:gradFill>
                  <a:gsLst>
                    <a:gs pos="0">
                      <a:schemeClr val="tx1">
                        <a:alpha val="92000"/>
                      </a:schemeClr>
                    </a:gs>
                    <a:gs pos="45000">
                      <a:schemeClr val="tx1">
                        <a:alpha val="51000"/>
                      </a:schemeClr>
                    </a:gs>
                    <a:gs pos="100000">
                      <a:schemeClr val="tx1"/>
                    </a:gs>
                  </a:gsLst>
                  <a:lin ang="3600000" scaled="0"/>
                </a:gra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11"/>
          <p:cNvSpPr>
            <a:spLocks noGrp="1"/>
          </p:cNvSpPr>
          <p:nvPr>
            <p:ph sz="quarter" idx="14"/>
          </p:nvPr>
        </p:nvSpPr>
        <p:spPr>
          <a:xfrm>
            <a:off x="4901184" y="1463040"/>
            <a:ext cx="3886200" cy="428853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8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3886200" cy="428853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7" name="Title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Footer Placeholder 2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426" y="1463040"/>
            <a:ext cx="3886200" cy="509587"/>
          </a:xfrm>
        </p:spPr>
        <p:txBody>
          <a:bodyPr>
            <a:normAutofit/>
          </a:bodyPr>
          <a:lstStyle>
            <a:lvl1pPr marL="0" indent="0">
              <a:buNone/>
              <a:defRPr sz="2000" b="0" i="1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5"/>
          </p:nvPr>
        </p:nvSpPr>
        <p:spPr>
          <a:xfrm>
            <a:off x="4900613" y="1463040"/>
            <a:ext cx="3886200" cy="509587"/>
          </a:xfrm>
        </p:spPr>
        <p:txBody>
          <a:bodyPr>
            <a:normAutofit/>
          </a:bodyPr>
          <a:lstStyle>
            <a:lvl1pPr marL="0" indent="0">
              <a:buNone/>
              <a:defRPr sz="2000" b="0" i="1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14"/>
          </p:nvPr>
        </p:nvSpPr>
        <p:spPr>
          <a:xfrm>
            <a:off x="4900613" y="2011680"/>
            <a:ext cx="3886200" cy="37368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8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2011680"/>
            <a:ext cx="3886200" cy="37368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0" y="5734050"/>
            <a:ext cx="9144000" cy="11239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0" y="569595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426" y="1463040"/>
            <a:ext cx="3381375" cy="39671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 b="0" i="1" spc="0" baseline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11"/>
          <p:cNvSpPr>
            <a:spLocks noGrp="1"/>
          </p:cNvSpPr>
          <p:nvPr>
            <p:ph sz="quarter" idx="14"/>
          </p:nvPr>
        </p:nvSpPr>
        <p:spPr>
          <a:xfrm>
            <a:off x="4105275" y="1463040"/>
            <a:ext cx="4681538" cy="396849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29224" y="0"/>
            <a:ext cx="3914775" cy="5657850"/>
          </a:xfrm>
        </p:spPr>
        <p:txBody>
          <a:bodyPr anchor="ctr" anchorCtr="0"/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352426" y="1600199"/>
            <a:ext cx="4572000" cy="35932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600" i="1">
                <a:solidFill>
                  <a:schemeClr val="tx1"/>
                </a:solidFill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5734050"/>
            <a:ext cx="9144000" cy="11239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569595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352425" y="275208"/>
            <a:ext cx="4572000" cy="1324992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426" y="228600"/>
            <a:ext cx="768096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426" y="1463040"/>
            <a:ext cx="768096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426" y="6543676"/>
            <a:ext cx="1466850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09749" y="6543676"/>
            <a:ext cx="4086225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="1" i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6700" y="6543676"/>
            <a:ext cx="876300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ts val="400"/>
        </a:spcBef>
        <a:buNone/>
        <a:defRPr sz="4000" b="0" kern="1200" cap="none" spc="0" baseline="0">
          <a:solidFill>
            <a:schemeClr val="tx1"/>
          </a:solidFill>
          <a:latin typeface="+mj-lt"/>
          <a:ea typeface="+mj-ea"/>
          <a:cs typeface="Tunga" pitchFamily="2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Arial" pitchFamily="34" charset="0"/>
        <a:buNone/>
        <a:defRPr sz="1800" b="0" i="0" kern="1200" cap="none" spc="30" baseline="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1450" indent="-17145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2pPr>
      <a:lvl3pPr marL="344488" indent="-16510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3pPr>
      <a:lvl4pPr marL="517525" indent="-169863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4pPr>
      <a:lvl5pPr marL="688975" indent="-173038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5pPr>
      <a:lvl6pPr marL="8686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24358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40817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2057400"/>
          </a:xfrm>
        </p:spPr>
        <p:txBody>
          <a:bodyPr>
            <a:noAutofit/>
          </a:bodyPr>
          <a:lstStyle/>
          <a:p>
            <a:pPr algn="ctr"/>
            <a:r>
              <a:rPr lang="en-US" dirty="0" smtClean="0"/>
              <a:t>Chebyshev’s Walking Mechanism</a:t>
            </a:r>
            <a:endParaRPr lang="en-US"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1037188" y="3048000"/>
            <a:ext cx="72266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tx1">
                    <a:lumMod val="85000"/>
                  </a:schemeClr>
                </a:solidFill>
                <a:latin typeface="+mj-lt"/>
              </a:rPr>
              <a:t>Plantigrade Mechanism</a:t>
            </a:r>
            <a:endParaRPr lang="en-US" sz="5400" b="1" dirty="0">
              <a:solidFill>
                <a:schemeClr val="tx1">
                  <a:lumMod val="85000"/>
                </a:schemeClr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43600" y="4835236"/>
            <a:ext cx="256031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Imprint MT Shadow" pitchFamily="82" charset="0"/>
              </a:rPr>
              <a:t>M Shiva Sai</a:t>
            </a:r>
          </a:p>
          <a:p>
            <a:r>
              <a:rPr lang="en-US" sz="3600" b="1" dirty="0" smtClean="0">
                <a:solidFill>
                  <a:schemeClr val="bg1"/>
                </a:solidFill>
                <a:latin typeface="Imprint MT Shadow" pitchFamily="82" charset="0"/>
              </a:rPr>
              <a:t>K Sai Teja</a:t>
            </a:r>
          </a:p>
          <a:p>
            <a:r>
              <a:rPr lang="en-US" sz="3600" b="1" dirty="0" smtClean="0">
                <a:solidFill>
                  <a:schemeClr val="bg1"/>
                </a:solidFill>
                <a:latin typeface="Imprint MT Shadow" pitchFamily="82" charset="0"/>
              </a:rPr>
              <a:t>M Hitesh</a:t>
            </a:r>
            <a:endParaRPr lang="en-US" sz="3600" b="1" dirty="0">
              <a:solidFill>
                <a:schemeClr val="bg2"/>
              </a:solidFill>
              <a:latin typeface="Imprint MT Shadow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01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762000"/>
            <a:ext cx="7680960" cy="4495800"/>
          </a:xfrm>
        </p:spPr>
        <p:txBody>
          <a:bodyPr>
            <a:noAutofit/>
          </a:bodyPr>
          <a:lstStyle/>
          <a:p>
            <a:pPr algn="ctr"/>
            <a:r>
              <a:rPr lang="en-US" sz="9600" dirty="0" smtClean="0"/>
              <a:t>Chebyshev’s</a:t>
            </a:r>
            <a:br>
              <a:rPr lang="en-US" sz="9600" dirty="0" smtClean="0"/>
            </a:br>
            <a:r>
              <a:rPr lang="en-US" sz="9600" dirty="0" smtClean="0"/>
              <a:t>lambda</a:t>
            </a:r>
            <a:br>
              <a:rPr lang="en-US" sz="9600" dirty="0" smtClean="0"/>
            </a:br>
            <a:r>
              <a:rPr lang="en-US" sz="9600" dirty="0" smtClean="0"/>
              <a:t>mechanism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13838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85800" y="1828800"/>
            <a:ext cx="7680960" cy="472440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Four-bar mechanism.</a:t>
            </a:r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Converts rotational motion to approximate straight-line motion with approximate constant velocity.</a:t>
            </a:r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Also called lambda mechanism due to it’s resemblance with Greek letter Lambda(</a:t>
            </a:r>
            <a:r>
              <a:rPr lang="el-GR" sz="3600" dirty="0"/>
              <a:t>λ</a:t>
            </a:r>
            <a:r>
              <a:rPr lang="en-US" sz="3600" dirty="0" smtClean="0"/>
              <a:t>).</a:t>
            </a:r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5800" y="152400"/>
            <a:ext cx="7680960" cy="1406769"/>
          </a:xfrm>
        </p:spPr>
        <p:txBody>
          <a:bodyPr>
            <a:noAutofit/>
          </a:bodyPr>
          <a:lstStyle/>
          <a:p>
            <a:pPr algn="ctr"/>
            <a:r>
              <a:rPr lang="en-US" sz="4800" dirty="0" smtClean="0"/>
              <a:t>Chebyshev’s</a:t>
            </a:r>
            <a:r>
              <a:rPr lang="en-US" sz="4400" dirty="0" smtClean="0"/>
              <a:t> Walking Mechanism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554759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609600"/>
            <a:ext cx="5654274" cy="5474270"/>
          </a:xfrm>
        </p:spPr>
      </p:pic>
    </p:spTree>
    <p:extLst>
      <p:ext uri="{BB962C8B-B14F-4D97-AF65-F5344CB8AC3E}">
        <p14:creationId xmlns:p14="http://schemas.microsoft.com/office/powerpoint/2010/main" val="168182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85800" y="533400"/>
            <a:ext cx="7680960" cy="5562600"/>
          </a:xfrm>
        </p:spPr>
        <p:txBody>
          <a:bodyPr>
            <a:normAutofit/>
          </a:bodyPr>
          <a:lstStyle/>
          <a:p>
            <a:endParaRPr lang="en-US" sz="3600" dirty="0" smtClean="0"/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Invented by Pafnuty </a:t>
            </a:r>
            <a:r>
              <a:rPr lang="en-US" sz="3600" smtClean="0"/>
              <a:t>Chebyshev.</a:t>
            </a:r>
            <a:endParaRPr lang="en-US" sz="3600" dirty="0" smtClean="0"/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It is the fundamental unit of Chebyshev’s walking machine.</a:t>
            </a:r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/>
              <a:t>Also called as HOECKEN’S linkage. [ Leg mechanism, Straight line mechanism ].</a:t>
            </a:r>
          </a:p>
          <a:p>
            <a:pPr marL="571500" indent="-571500">
              <a:buFont typeface="Wingdings" pitchFamily="2" charset="2"/>
              <a:buChar char="v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19240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762000" y="1447800"/>
            <a:ext cx="7680960" cy="472440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Mobility = 3(n-j-1)+j</a:t>
            </a:r>
          </a:p>
          <a:p>
            <a:r>
              <a:rPr lang="en-US" sz="3600" dirty="0"/>
              <a:t>	</a:t>
            </a:r>
            <a:r>
              <a:rPr lang="en-US" sz="3600" dirty="0" smtClean="0"/>
              <a:t>	where,</a:t>
            </a:r>
          </a:p>
          <a:p>
            <a:r>
              <a:rPr lang="en-US" sz="3600" dirty="0"/>
              <a:t>	</a:t>
            </a:r>
            <a:r>
              <a:rPr lang="en-US" sz="3600" dirty="0" smtClean="0"/>
              <a:t>	n = no. of links = 4,</a:t>
            </a:r>
          </a:p>
          <a:p>
            <a:r>
              <a:rPr lang="en-US" sz="3600" dirty="0"/>
              <a:t>	</a:t>
            </a:r>
            <a:r>
              <a:rPr lang="en-US" sz="3600" dirty="0" smtClean="0"/>
              <a:t>	j = no. of joints = 4.</a:t>
            </a:r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Mobility = 3(4-4-1)+4 = 1 .</a:t>
            </a:r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MOBILITY = 1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2000" y="457200"/>
            <a:ext cx="7680960" cy="838200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Mobility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51170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Tchebyshev’s plantigrade machine.mp4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0" y="762000"/>
            <a:ext cx="8305800" cy="5029200"/>
          </a:xfrm>
        </p:spPr>
      </p:pic>
    </p:spTree>
    <p:extLst>
      <p:ext uri="{BB962C8B-B14F-4D97-AF65-F5344CB8AC3E}">
        <p14:creationId xmlns:p14="http://schemas.microsoft.com/office/powerpoint/2010/main" val="957824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85800" y="1295400"/>
            <a:ext cx="7680960" cy="472440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In making of walking Robots.</a:t>
            </a:r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Construction of Rovers.</a:t>
            </a:r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Working of mechanical toys.</a:t>
            </a:r>
          </a:p>
          <a:p>
            <a:pPr marL="571500" indent="-571500">
              <a:buFont typeface="Wingdings" pitchFamily="2" charset="2"/>
              <a:buChar char="v"/>
            </a:pPr>
            <a:r>
              <a:rPr lang="en-US" sz="3600" dirty="0" smtClean="0"/>
              <a:t>In devices, for obtaining rectilinear motion without use of guides.</a:t>
            </a:r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5800" y="152400"/>
            <a:ext cx="7680960" cy="838200"/>
          </a:xfrm>
        </p:spPr>
        <p:txBody>
          <a:bodyPr/>
          <a:lstStyle/>
          <a:p>
            <a:pPr algn="ctr"/>
            <a:r>
              <a:rPr lang="en-US" sz="4800" dirty="0" smtClean="0"/>
              <a:t>Applications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5546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2000" y="533400"/>
            <a:ext cx="7680960" cy="5105400"/>
          </a:xfrm>
        </p:spPr>
        <p:txBody>
          <a:bodyPr>
            <a:noAutofit/>
          </a:bodyPr>
          <a:lstStyle/>
          <a:p>
            <a:pPr algn="ctr"/>
            <a:r>
              <a:rPr lang="en-US" sz="15000" dirty="0" smtClean="0">
                <a:latin typeface="Blackadder ITC" pitchFamily="82" charset="0"/>
              </a:rPr>
              <a:t>Thank</a:t>
            </a:r>
            <a:br>
              <a:rPr lang="en-US" sz="15000" dirty="0" smtClean="0">
                <a:latin typeface="Blackadder ITC" pitchFamily="82" charset="0"/>
              </a:rPr>
            </a:br>
            <a:r>
              <a:rPr lang="en-US" sz="15000" dirty="0" smtClean="0">
                <a:latin typeface="Blackadder ITC" pitchFamily="82" charset="0"/>
              </a:rPr>
              <a:t>You</a:t>
            </a:r>
            <a:endParaRPr lang="en-US" sz="15000" dirty="0">
              <a:latin typeface="Blackadder ITC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508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lar">
  <a:themeElements>
    <a:clrScheme name="Mylar">
      <a:dk1>
        <a:srgbClr val="000000"/>
      </a:dk1>
      <a:lt1>
        <a:srgbClr val="FFFFFF"/>
      </a:lt1>
      <a:dk2>
        <a:srgbClr val="656162"/>
      </a:dk2>
      <a:lt2>
        <a:srgbClr val="E0DACC"/>
      </a:lt2>
      <a:accent1>
        <a:srgbClr val="4A5A7A"/>
      </a:accent1>
      <a:accent2>
        <a:srgbClr val="F7BD40"/>
      </a:accent2>
      <a:accent3>
        <a:srgbClr val="975C00"/>
      </a:accent3>
      <a:accent4>
        <a:srgbClr val="754D41"/>
      </a:accent4>
      <a:accent5>
        <a:srgbClr val="838995"/>
      </a:accent5>
      <a:accent6>
        <a:srgbClr val="687B66"/>
      </a:accent6>
      <a:hlink>
        <a:srgbClr val="B5740B"/>
      </a:hlink>
      <a:folHlink>
        <a:srgbClr val="7483A0"/>
      </a:folHlink>
    </a:clrScheme>
    <a:fontScheme name="Mylar">
      <a:majorFont>
        <a:latin typeface="Corbel"/>
        <a:ea typeface=""/>
        <a:cs typeface=""/>
        <a:font script="Jpan" typeface="HGｺﾞｼｯｸM"/>
        <a:font script="Hang" typeface="맑은 고딕"/>
        <a:font script="Hans" typeface="华文楷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华文楷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ylar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25400" h="508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tint val="100000"/>
                <a:shade val="30000"/>
                <a:alpha val="100000"/>
                <a:satMod val="25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lumMod val="80000"/>
              </a:schemeClr>
              <a:schemeClr val="phClr">
                <a:tint val="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TM01790491[[fn=Mylar]]</Template>
  <TotalTime>344</TotalTime>
  <Words>111</Words>
  <Application>Microsoft Office PowerPoint</Application>
  <PresentationFormat>On-screen Show (4:3)</PresentationFormat>
  <Paragraphs>28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Mylar</vt:lpstr>
      <vt:lpstr>Chebyshev’s Walking Mechanism</vt:lpstr>
      <vt:lpstr>Chebyshev’s lambda mechanism</vt:lpstr>
      <vt:lpstr>Chebyshev’s Walking Mechanism</vt:lpstr>
      <vt:lpstr>PowerPoint Presentation</vt:lpstr>
      <vt:lpstr>PowerPoint Presentation</vt:lpstr>
      <vt:lpstr>Mobility</vt:lpstr>
      <vt:lpstr> </vt:lpstr>
      <vt:lpstr>Applications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Chebyshev’s Lambda Mechanism</dc:title>
  <dc:creator>Hitesh Mandru</dc:creator>
  <cp:lastModifiedBy>Personal</cp:lastModifiedBy>
  <cp:revision>29</cp:revision>
  <dcterms:created xsi:type="dcterms:W3CDTF">2006-08-16T00:00:00Z</dcterms:created>
  <dcterms:modified xsi:type="dcterms:W3CDTF">2016-02-10T09:52:49Z</dcterms:modified>
</cp:coreProperties>
</file>

<file path=docProps/thumbnail.jpeg>
</file>